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68" r:id="rId2"/>
  </p:sldMasterIdLst>
  <p:notesMasterIdLst>
    <p:notesMasterId r:id="rId67"/>
  </p:notesMasterIdLst>
  <p:sldIdLst>
    <p:sldId id="259" r:id="rId3"/>
    <p:sldId id="272" r:id="rId4"/>
    <p:sldId id="274" r:id="rId5"/>
    <p:sldId id="275" r:id="rId6"/>
    <p:sldId id="276" r:id="rId7"/>
    <p:sldId id="399" r:id="rId8"/>
    <p:sldId id="277" r:id="rId9"/>
    <p:sldId id="278" r:id="rId10"/>
    <p:sldId id="398" r:id="rId11"/>
    <p:sldId id="279" r:id="rId12"/>
    <p:sldId id="280" r:id="rId13"/>
    <p:sldId id="281" r:id="rId14"/>
    <p:sldId id="292" r:id="rId15"/>
    <p:sldId id="294" r:id="rId16"/>
    <p:sldId id="282" r:id="rId17"/>
    <p:sldId id="296" r:id="rId18"/>
    <p:sldId id="293" r:id="rId19"/>
    <p:sldId id="283" r:id="rId20"/>
    <p:sldId id="284" r:id="rId21"/>
    <p:sldId id="291" r:id="rId22"/>
    <p:sldId id="285" r:id="rId23"/>
    <p:sldId id="286" r:id="rId24"/>
    <p:sldId id="295" r:id="rId25"/>
    <p:sldId id="298" r:id="rId26"/>
    <p:sldId id="297" r:id="rId27"/>
    <p:sldId id="299" r:id="rId28"/>
    <p:sldId id="289" r:id="rId29"/>
    <p:sldId id="301" r:id="rId30"/>
    <p:sldId id="290" r:id="rId31"/>
    <p:sldId id="300" r:id="rId32"/>
    <p:sldId id="352" r:id="rId33"/>
    <p:sldId id="353" r:id="rId34"/>
    <p:sldId id="354" r:id="rId35"/>
    <p:sldId id="356" r:id="rId36"/>
    <p:sldId id="357" r:id="rId37"/>
    <p:sldId id="358" r:id="rId38"/>
    <p:sldId id="360" r:id="rId39"/>
    <p:sldId id="361" r:id="rId40"/>
    <p:sldId id="364" r:id="rId41"/>
    <p:sldId id="366" r:id="rId42"/>
    <p:sldId id="367" r:id="rId43"/>
    <p:sldId id="368" r:id="rId44"/>
    <p:sldId id="370" r:id="rId45"/>
    <p:sldId id="371" r:id="rId46"/>
    <p:sldId id="374" r:id="rId47"/>
    <p:sldId id="376" r:id="rId48"/>
    <p:sldId id="377" r:id="rId49"/>
    <p:sldId id="378" r:id="rId50"/>
    <p:sldId id="379" r:id="rId51"/>
    <p:sldId id="381" r:id="rId52"/>
    <p:sldId id="382" r:id="rId53"/>
    <p:sldId id="383" r:id="rId54"/>
    <p:sldId id="384" r:id="rId55"/>
    <p:sldId id="385" r:id="rId56"/>
    <p:sldId id="388" r:id="rId57"/>
    <p:sldId id="389" r:id="rId58"/>
    <p:sldId id="390" r:id="rId59"/>
    <p:sldId id="391" r:id="rId60"/>
    <p:sldId id="392" r:id="rId61"/>
    <p:sldId id="393" r:id="rId62"/>
    <p:sldId id="394" r:id="rId63"/>
    <p:sldId id="395" r:id="rId64"/>
    <p:sldId id="396" r:id="rId65"/>
    <p:sldId id="400" r:id="rId6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992832F5-EA01-48E5-B403-87E193F50680}">
          <p14:sldIdLst>
            <p14:sldId id="259"/>
            <p14:sldId id="272"/>
            <p14:sldId id="274"/>
            <p14:sldId id="275"/>
            <p14:sldId id="276"/>
            <p14:sldId id="399"/>
            <p14:sldId id="277"/>
            <p14:sldId id="278"/>
            <p14:sldId id="398"/>
            <p14:sldId id="279"/>
            <p14:sldId id="280"/>
            <p14:sldId id="281"/>
            <p14:sldId id="292"/>
            <p14:sldId id="294"/>
            <p14:sldId id="282"/>
            <p14:sldId id="296"/>
            <p14:sldId id="293"/>
            <p14:sldId id="283"/>
            <p14:sldId id="284"/>
            <p14:sldId id="291"/>
            <p14:sldId id="285"/>
            <p14:sldId id="286"/>
            <p14:sldId id="295"/>
            <p14:sldId id="298"/>
            <p14:sldId id="297"/>
            <p14:sldId id="299"/>
            <p14:sldId id="289"/>
            <p14:sldId id="301"/>
            <p14:sldId id="290"/>
            <p14:sldId id="300"/>
            <p14:sldId id="352"/>
            <p14:sldId id="353"/>
            <p14:sldId id="354"/>
            <p14:sldId id="356"/>
            <p14:sldId id="357"/>
            <p14:sldId id="358"/>
            <p14:sldId id="360"/>
            <p14:sldId id="361"/>
            <p14:sldId id="364"/>
            <p14:sldId id="366"/>
            <p14:sldId id="367"/>
            <p14:sldId id="368"/>
            <p14:sldId id="370"/>
            <p14:sldId id="371"/>
            <p14:sldId id="374"/>
            <p14:sldId id="376"/>
            <p14:sldId id="377"/>
            <p14:sldId id="378"/>
            <p14:sldId id="379"/>
            <p14:sldId id="381"/>
            <p14:sldId id="382"/>
            <p14:sldId id="383"/>
            <p14:sldId id="384"/>
            <p14:sldId id="385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</p14:sldIdLst>
        </p14:section>
        <p14:section name="Oś czasu" id="{CF24EBA6-C924-424D-AC31-A4B9992A87E0}">
          <p14:sldIdLst>
            <p14:sldId id="40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34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48" autoAdjust="0"/>
    <p:restoredTop sz="88160" autoAdjust="0"/>
  </p:normalViewPr>
  <p:slideViewPr>
    <p:cSldViewPr>
      <p:cViewPr varScale="1">
        <p:scale>
          <a:sx n="81" d="100"/>
          <a:sy n="81" d="100"/>
        </p:scale>
        <p:origin x="-864" y="-84"/>
      </p:cViewPr>
      <p:guideLst>
        <p:guide orient="horz" pos="2160"/>
        <p:guide orient="horz" pos="576"/>
        <p:guide pos="2880"/>
        <p:guide pos="288"/>
      </p:guideLst>
    </p:cSldViewPr>
  </p:slideViewPr>
  <p:outlineViewPr>
    <p:cViewPr>
      <p:scale>
        <a:sx n="33" d="100"/>
        <a:sy n="33" d="100"/>
      </p:scale>
      <p:origin x="0" y="150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l-PL"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l-PL" sz="1200"/>
            </a:lvl1pPr>
          </a:lstStyle>
          <a:p>
            <a:fld id="{724506C0-3FFE-45A5-803D-9F4FC5464A70}" type="datetimeFigureOut">
              <a:rPr lang="pl-PL"/>
              <a:pPr/>
              <a:t>06.10.2016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l-PL"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l-PL" sz="1200"/>
            </a:lvl1pPr>
          </a:lstStyle>
          <a:p>
            <a:fld id="{F8646707-6BBD-41A9-B4DF-0C76A73A2D2A}" type="slidenum">
              <a:rPr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0358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Ten szablon może być używany jako plik startowy do tworzenia raportu zawierającego aktualizacje punktów kontrolnych</a:t>
            </a:r>
            <a:r>
              <a:rPr lang="pl-PL" baseline="0" dirty="0" smtClean="0"/>
              <a:t> projektu.</a:t>
            </a:r>
            <a:endParaRPr lang="pl-PL" dirty="0" smtClean="0"/>
          </a:p>
          <a:p>
            <a:endParaRPr lang="pl-PL" baseline="0" dirty="0" smtClean="0"/>
          </a:p>
          <a:p>
            <a:pPr lvl="0"/>
            <a:r>
              <a:rPr lang="pl-PL" sz="1000" b="1" dirty="0" smtClean="0"/>
              <a:t>Sekcje</a:t>
            </a:r>
            <a:endParaRPr lang="pl-PL" sz="1000" b="0" dirty="0" smtClean="0"/>
          </a:p>
          <a:p>
            <a:pPr lvl="0"/>
            <a:r>
              <a:rPr lang="pl-PL" sz="1000" b="0" dirty="0" smtClean="0"/>
              <a:t>Kliknij prawym przyciskiem myszy slajd, aby dodać sekcje.</a:t>
            </a:r>
            <a:r>
              <a:rPr lang="pl-PL" sz="1000" b="0" baseline="0" dirty="0" smtClean="0"/>
              <a:t> Sekcje ułatwiają organizowanie slajdów i usprawniają współpracę nad dokumentem.</a:t>
            </a:r>
            <a:endParaRPr lang="pl-PL" sz="1000" b="0" dirty="0" smtClean="0"/>
          </a:p>
          <a:p>
            <a:pPr lvl="0"/>
            <a:endParaRPr lang="pl-PL" sz="1000" b="1" dirty="0" smtClean="0"/>
          </a:p>
          <a:p>
            <a:pPr lvl="0"/>
            <a:r>
              <a:rPr lang="pl-PL" sz="1000" b="1" dirty="0" smtClean="0"/>
              <a:t>Notatki</a:t>
            </a:r>
          </a:p>
          <a:p>
            <a:pPr lvl="0"/>
            <a:r>
              <a:rPr lang="pl-PL" sz="1000" dirty="0" smtClean="0"/>
              <a:t>Użyj sekcji Notatki do wstawiania notatek lub dodatkowych informacji dla odbiorców.</a:t>
            </a:r>
            <a:r>
              <a:rPr lang="pl-PL" sz="1000" baseline="0" dirty="0" smtClean="0"/>
              <a:t> Podczas przedstawiania prezentacji notatki są widoczne w widoku prezentacji. </a:t>
            </a:r>
          </a:p>
          <a:p>
            <a:pPr lvl="0">
              <a:buFontTx/>
              <a:buNone/>
            </a:pPr>
            <a:r>
              <a:rPr lang="pl-PL" sz="1000" dirty="0" smtClean="0"/>
              <a:t>Pamiętaj o odpowiednim rozmiarze czcionki (w celu ułatwienia dostępu, widoczności, nagrywania i pracy online).</a:t>
            </a:r>
          </a:p>
          <a:p>
            <a:pPr lvl="0"/>
            <a:endParaRPr lang="pl-PL" sz="1000" dirty="0" smtClean="0"/>
          </a:p>
          <a:p>
            <a:pPr lvl="0">
              <a:buFontTx/>
              <a:buNone/>
            </a:pPr>
            <a:r>
              <a:rPr lang="pl-PL" sz="1000" b="1" dirty="0" smtClean="0"/>
              <a:t>Odpowiednio dobrane kolory </a:t>
            </a:r>
          </a:p>
          <a:p>
            <a:pPr lvl="0">
              <a:buFontTx/>
              <a:buNone/>
            </a:pPr>
            <a:r>
              <a:rPr lang="pl-PL" sz="1000" dirty="0" smtClean="0"/>
              <a:t>Zwróć szczególną uwagę na wykresy, schematy i pola tekstowe.</a:t>
            </a:r>
            <a:r>
              <a:rPr lang="pl-PL" sz="1000" baseline="0" dirty="0" smtClean="0"/>
              <a:t> </a:t>
            </a:r>
            <a:endParaRPr lang="pl-PL" sz="1000" dirty="0" smtClean="0"/>
          </a:p>
          <a:p>
            <a:pPr lvl="0"/>
            <a:r>
              <a:rPr lang="pl-PL" sz="1000" dirty="0" smtClean="0"/>
              <a:t>Uwzględnij to, że uczestnicy mogą drukować w trybie czarno-białym lub w skali </a:t>
            </a:r>
            <a:r>
              <a:rPr lang="pl-PL" sz="1000" dirty="0" err="1" smtClean="0"/>
              <a:t>odcieni szarości</a:t>
            </a:r>
            <a:r>
              <a:rPr lang="pl-PL" sz="1000" dirty="0" smtClean="0"/>
              <a:t>. Wykonaj wydruki testowe, aby sprawdzić, czy wszystko jest widoczne po wydrukowaniu w trybie czarno-białym i w skali </a:t>
            </a:r>
            <a:r>
              <a:rPr lang="pl-PL" sz="1000" dirty="0" err="1" smtClean="0"/>
              <a:t>odcieni szarości</a:t>
            </a:r>
            <a:r>
              <a:rPr lang="pl-PL" sz="1000" dirty="0" smtClean="0"/>
              <a:t>.</a:t>
            </a:r>
          </a:p>
          <a:p>
            <a:pPr lvl="0">
              <a:buFontTx/>
              <a:buNone/>
            </a:pPr>
            <a:endParaRPr lang="pl-PL" sz="1000" dirty="0" smtClean="0"/>
          </a:p>
          <a:p>
            <a:pPr lvl="0">
              <a:buFontTx/>
              <a:buNone/>
            </a:pPr>
            <a:r>
              <a:rPr lang="pl-PL" sz="1000" b="1" dirty="0" smtClean="0"/>
              <a:t>Elementy graficzne, tabele i wykresy</a:t>
            </a:r>
          </a:p>
          <a:p>
            <a:pPr lvl="0"/>
            <a:r>
              <a:rPr lang="pl-PL" sz="1000" dirty="0" smtClean="0"/>
              <a:t>Staraj się zachować prostotę — używaj spójnych stylów i kolorów, które nie odwracają uwagi od zawartości.</a:t>
            </a:r>
          </a:p>
          <a:p>
            <a:pPr lvl="0"/>
            <a:r>
              <a:rPr lang="pl-PL" sz="1000" dirty="0" smtClean="0"/>
              <a:t>Oznacz etykietą każdy wykres i tabelę.</a:t>
            </a:r>
          </a:p>
          <a:p>
            <a:endParaRPr lang="pl-PL" dirty="0" smtClean="0"/>
          </a:p>
          <a:p>
            <a:endParaRPr lang="pl-P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10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11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12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13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14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15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17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18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19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20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21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22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23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24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25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26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27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29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3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4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5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6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7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8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l-PL"/>
            </a:pPr>
            <a:r>
              <a:rPr lang="pl-PL" dirty="0" smtClean="0"/>
              <a:t>Przygotuj slajdy do dodatku,</a:t>
            </a:r>
            <a:r>
              <a:rPr lang="pl-PL" baseline="0" dirty="0" smtClean="0"/>
              <a:t> jeśli trzeba przedstawić więcej szczegółów lub slajdy pomocnicze. Dodatek może być potrzebny również w sytuacji, gdy prezentacja jest później przekazywana odbiorcom.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9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31603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pl-PL" smtClean="0"/>
              <a:pPr/>
              <a:t>06.10.2016</a:t>
            </a:fld>
            <a:endParaRPr kumimoji="0"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15FC477-0A05-4F3E-8EE9-E015C9089D56}" type="slidenum">
              <a:rPr lang="pl-PL" smtClean="0"/>
              <a:pPr/>
              <a:t>‹#›</a:t>
            </a:fld>
            <a:endParaRPr kumimoji="0" lang="pl-PL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pic>
        <p:nvPicPr>
          <p:cNvPr id="15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694" b="28665"/>
          <a:stretch/>
        </p:blipFill>
        <p:spPr>
          <a:xfrm>
            <a:off x="1" y="1844824"/>
            <a:ext cx="9144000" cy="5040560"/>
          </a:xfrm>
          <a:prstGeom prst="rect">
            <a:avLst/>
          </a:prstGeom>
        </p:spPr>
      </p:pic>
      <p:sp>
        <p:nvSpPr>
          <p:cNvPr id="19" name="Prostokąt 18"/>
          <p:cNvSpPr/>
          <p:nvPr userDrawn="1"/>
        </p:nvSpPr>
        <p:spPr>
          <a:xfrm>
            <a:off x="0" y="2420888"/>
            <a:ext cx="9144000" cy="1368152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24BC-9E0E-46D4-8B36-027CE75911B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06.10.2016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9E7D-FEB1-4C83-B4DC-6D117CBAFCC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4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24BC-9E0E-46D4-8B36-027CE75911B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06.10.2016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9E7D-FEB1-4C83-B4DC-6D117CBAFCC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95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24BC-9E0E-46D4-8B36-027CE75911B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06.10.2016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9E7D-FEB1-4C83-B4DC-6D117CBAFCC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83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24BC-9E0E-46D4-8B36-027CE75911B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06.10.2016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9E7D-FEB1-4C83-B4DC-6D117CBAFCC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09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24BC-9E0E-46D4-8B36-027CE75911B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06.10.2016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9E7D-FEB1-4C83-B4DC-6D117CBAFCC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01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pl-PL" smtClean="0"/>
              <a:pPr/>
              <a:t>06.10.2016</a:t>
            </a:fld>
            <a:endParaRPr kumimoji="0" lang="pl-PL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pl-PL" smtClean="0"/>
              <a:pPr/>
              <a:t>‹#›</a:t>
            </a:fld>
            <a:endParaRPr kumimoji="0"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8"/>
          <p:cNvPicPr>
            <a:picLocks noChangeAspect="1"/>
          </p:cNvPicPr>
          <p:nvPr userDrawn="1"/>
        </p:nvPicPr>
        <p:blipFill rotWithShape="1">
          <a:blip r:embed="rId2" cstate="print"/>
          <a:srcRect l="-92" t="50811" r="45394" b="-590"/>
          <a:stretch/>
        </p:blipFill>
        <p:spPr>
          <a:xfrm>
            <a:off x="-13647" y="0"/>
            <a:ext cx="9157648" cy="5582272"/>
          </a:xfrm>
          <a:prstGeom prst="rect">
            <a:avLst/>
          </a:prstGeom>
        </p:spPr>
      </p:pic>
      <p:pic>
        <p:nvPicPr>
          <p:cNvPr id="19" name="Picture 2" descr="C:\Users\Hiszpan\Documents\Pielegniarki\2015\loGO2.tif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440160" cy="1440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pl-PL" smtClean="0"/>
              <a:pPr/>
              <a:t>06.10.2016</a:t>
            </a:fld>
            <a:endParaRPr kumimoji="0"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pl-PL" smtClean="0"/>
              <a:pPr/>
              <a:t>‹#›</a:t>
            </a:fld>
            <a:endParaRPr kumimoji="0" lang="pl-P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694" b="28665"/>
          <a:stretch/>
        </p:blipFill>
        <p:spPr>
          <a:xfrm>
            <a:off x="27401" y="4149080"/>
            <a:ext cx="9144000" cy="2694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24BC-9E0E-46D4-8B36-027CE75911B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06.10.2016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9E7D-FEB1-4C83-B4DC-6D117CBAFCC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76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24BC-9E0E-46D4-8B36-027CE75911B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06.10.2016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9E7D-FEB1-4C83-B4DC-6D117CBAFCC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24BC-9E0E-46D4-8B36-027CE75911B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06.10.2016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9E7D-FEB1-4C83-B4DC-6D117CBAFCC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5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24BC-9E0E-46D4-8B36-027CE75911B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06.10.2016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9E7D-FEB1-4C83-B4DC-6D117CBAFCC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70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24BC-9E0E-46D4-8B36-027CE75911B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06.10.2016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9E7D-FEB1-4C83-B4DC-6D117CBAFCC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4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24BC-9E0E-46D4-8B36-027CE75911B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06.10.2016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9E7D-FEB1-4C83-B4DC-6D117CBAFCC9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6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922158D-428B-4987-8B28-745A2AFA1252}" type="datetimeFigureOut">
              <a:rPr lang="pl-PL" smtClean="0"/>
              <a:pPr/>
              <a:t>06.10.2016</a:t>
            </a:fld>
            <a:endParaRPr kumimoji="0"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kumimoji="0"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15FC477-0A05-4F3E-8EE9-E015C9089D56}" type="slidenum">
              <a:rPr lang="pl-PL" smtClean="0"/>
              <a:pPr/>
              <a:t>‹#›</a:t>
            </a:fld>
            <a:endParaRPr kumimoji="0" lang="pl-PL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024BC-9E0E-46D4-8B36-027CE75911BA}" type="datetimeFigureOut">
              <a:rPr smtClean="0">
                <a:solidFill>
                  <a:prstClr val="black">
                    <a:tint val="75000"/>
                  </a:prstClr>
                </a:solidFill>
              </a:rPr>
              <a:pPr/>
              <a:t>06.10.2016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79E7D-FEB1-4C83-B4DC-6D117CBAFCC9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1.wav"/><Relationship Id="rId7" Type="http://schemas.openxmlformats.org/officeDocument/2006/relationships/image" Target="../media/image5.tif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jpeg"/><Relationship Id="rId4" Type="http://schemas.openxmlformats.org/officeDocument/2006/relationships/audio" Target="../media/media1.wav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  <p:custDataLst>
              <p:tags r:id="rId2"/>
            </p:custDataLst>
          </p:nvPr>
        </p:nvSpPr>
        <p:spPr>
          <a:xfrm>
            <a:off x="92968" y="290737"/>
            <a:ext cx="8007424" cy="1914127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>XXV </a:t>
            </a:r>
            <a:r>
              <a:rPr lang="pl-PL" dirty="0"/>
              <a:t>– lecie Samorządu Pielęgniarek i Położnych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Krośnie</a:t>
            </a:r>
          </a:p>
        </p:txBody>
      </p:sp>
      <p:pic>
        <p:nvPicPr>
          <p:cNvPr id="4" name="Picture 2" descr="C:\Users\Hiszpan\Documents\Pielegniarki\2015\loGO2.t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2" y="260648"/>
            <a:ext cx="1870784" cy="1870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2976"/>
            <a:ext cx="1512168" cy="2155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501008"/>
            <a:ext cx="2664296" cy="17767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40" y="3356992"/>
            <a:ext cx="2664404" cy="1998303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7" name="Leo Rojas - Der Einsame Hirt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6514" y="259055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89040"/>
            <a:ext cx="9144000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7 kwietnia 1994 r.  Poseł Krystyna </a:t>
            </a:r>
            <a:r>
              <a:rPr lang="pl-PL" sz="2800" b="1" i="1" cap="none" dirty="0"/>
              <a:t>S</a:t>
            </a:r>
            <a:r>
              <a:rPr lang="pl-PL" sz="2800" b="1" i="1" cap="none" dirty="0" smtClean="0"/>
              <a:t>ienkiewicz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na posiedzeniu Sejmu przedstawiła projekt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Ustawy o zawodach pielęgniarki  i położnej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 dirty="0"/>
          </a:p>
        </p:txBody>
      </p:sp>
    </p:spTree>
    <p:extLst>
      <p:ext uri="{BB962C8B-B14F-4D97-AF65-F5344CB8AC3E}">
        <p14:creationId xmlns:p14="http://schemas.microsoft.com/office/powerpoint/2010/main" val="428518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924944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2-4 grudnia 1995 r.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II Krajowy Zjazd Pielęgniarek i Położnych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45024"/>
            <a:ext cx="1875042" cy="21930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5536" y="3501008"/>
            <a:ext cx="4176464" cy="20850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>Prezesem Naczelnej Rady </a:t>
            </a:r>
          </a:p>
          <a:p>
            <a:pPr algn="l"/>
            <a:r>
              <a:rPr lang="pl-PL" sz="2000" i="1" cap="none" dirty="0" smtClean="0"/>
              <a:t>Pielęgniarek i Położnych została wybrana Pani </a:t>
            </a:r>
            <a:r>
              <a:rPr lang="pl-PL" sz="2000" b="1" i="1" cap="none" dirty="0" smtClean="0"/>
              <a:t>Ilona </a:t>
            </a:r>
            <a:r>
              <a:rPr lang="pl-PL" sz="2000" b="1" i="1" cap="none" dirty="0" err="1" smtClean="0"/>
              <a:t>Tułodziecka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</p:spTree>
    <p:extLst>
      <p:ext uri="{BB962C8B-B14F-4D97-AF65-F5344CB8AC3E}">
        <p14:creationId xmlns:p14="http://schemas.microsoft.com/office/powerpoint/2010/main" val="39274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1844824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2-4 grudnia 1995 r. </a:t>
            </a:r>
            <a:br>
              <a:rPr lang="pl-PL" sz="2800" b="1" i="1" cap="none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pl-PL" sz="2800" b="1" i="1" cap="none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II Krajowy Zjazd Pielęgniarek i Położnych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- przyjęcie Kodeksu Etyki Zawodowej</a:t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39552" y="2564904"/>
            <a:ext cx="813690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„</a:t>
            </a:r>
            <a:r>
              <a:rPr lang="pl-PL" sz="1400" dirty="0"/>
              <a:t>Z głębokim szacunkiem i czcią przyjmuję nadany mi tytuł pielęgniarki /położnej i uroczyście przyrzekam:</a:t>
            </a:r>
          </a:p>
          <a:p>
            <a:r>
              <a:rPr lang="pl-PL" sz="1400" dirty="0"/>
              <a:t>Sprawować profesjonalną opiekę nad życiem i zdrowiem ludzkim.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400" dirty="0"/>
              <a:t>Według najlepszej mej wiedzy przeciwdziałać cierpieniu, zapobiegać chorobom, współuczestniczyć w procesie terapeutycznym.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400" dirty="0"/>
              <a:t>Nieść pomoc każdemu człowiekowi bez względu na rasę, wyznanie religijne, narodowość, poglądy polityczne, stan majątkowy i inne różnice. 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400" dirty="0"/>
              <a:t>Okazywać pacjentom należny szacunek, nie nadużywać ich zaufania oraz przestrzegać tajemnicy zawodowej. 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400" dirty="0"/>
              <a:t>Strzec godności zawodu pielęgniarki/położnej, a do współpracowników odnosić się </a:t>
            </a:r>
            <a:r>
              <a:rPr lang="pl-PL" sz="1400" dirty="0" smtClean="0"/>
              <a:t>                z szacunkiem </a:t>
            </a:r>
            <a:r>
              <a:rPr lang="pl-PL" sz="1400" dirty="0"/>
              <a:t>i życzliwością, nie podważać ich zaufania, postępować bezstronnie mając na względzie przede wszystkim dobro pacjenta.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400" dirty="0"/>
              <a:t>Wdrażać do praktyki nowe zdobycze nauk medycznych, społecznych i humanistycznych oraz systematycznie doskonalić swoje umiejętności i wiedzę dla dobra zawodu.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400" dirty="0"/>
              <a:t>Rzetelnie wypełniać obowiązki wynikające z pracy w tym zawodzie.”</a:t>
            </a:r>
            <a:endParaRPr lang="pl-PL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49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4005064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25 marca 1996 r.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VI Okręgowy Zjazd Pielęgniarek i Położnych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22 października 1999 r.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 X Okręgowy Zjazd Pielęgniarek i Położnych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9512" y="4221088"/>
            <a:ext cx="4979516" cy="23762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>Przewodniczącą Okręgowej Rady </a:t>
            </a:r>
          </a:p>
          <a:p>
            <a:pPr algn="l"/>
            <a:r>
              <a:rPr lang="pl-PL" sz="2000" i="1" cap="none" dirty="0" smtClean="0"/>
              <a:t>Pielęgniarek i Położnych w Krośnie została Pani </a:t>
            </a:r>
            <a:r>
              <a:rPr lang="pl-PL" sz="2000" b="1" i="1" cap="none" dirty="0" smtClean="0"/>
              <a:t>Dagmara </a:t>
            </a:r>
            <a:r>
              <a:rPr lang="pl-PL" sz="2000" b="1" i="1" cap="none" dirty="0" err="1" smtClean="0"/>
              <a:t>Sabik</a:t>
            </a:r>
            <a:endParaRPr lang="pl-PL" sz="2000" b="1" i="1" cap="none" dirty="0" smtClean="0"/>
          </a:p>
          <a:p>
            <a:pPr algn="l"/>
            <a:endParaRPr lang="pl-PL" sz="2000" b="1" i="1" cap="none" dirty="0"/>
          </a:p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112" y="4064363"/>
            <a:ext cx="1895123" cy="23296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17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4104456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Wrzesień 1999 r.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Podjecie uchwały w sprawie  zawiązania               spółki z o.o. pod nazwą „Ośrodek Kształcenia  Podyplomowego Pielęgniarek i Położnych”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3" name="AutoShape 2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155575" y="-11953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307975" y="-10429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460375" y="-8905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8984" y="3789040"/>
            <a:ext cx="4418687" cy="2607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354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0928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6-8 grudnia 1999 r.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III Krajowy Zjazd Pielęgniarek i Położnych                    w Warszawie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68760"/>
            <a:ext cx="4370809" cy="28525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1520" y="2852936"/>
            <a:ext cx="3672408" cy="23762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>Pan Premier Jerzy Buzek składa gratulacje i kwiaty na ręce Pani </a:t>
            </a:r>
            <a:r>
              <a:rPr lang="pl-PL" sz="2000" b="1" i="1" cap="none" dirty="0" smtClean="0"/>
              <a:t>Ilony </a:t>
            </a:r>
            <a:r>
              <a:rPr lang="pl-PL" sz="2000" b="1" i="1" cap="none" dirty="0" err="1" smtClean="0"/>
              <a:t>Tułodzieckiej</a:t>
            </a:r>
            <a:r>
              <a:rPr lang="pl-PL" sz="2000" b="1" i="1" cap="none" dirty="0" smtClean="0"/>
              <a:t> </a:t>
            </a:r>
            <a:r>
              <a:rPr lang="pl-PL" sz="2000" i="1" cap="none" dirty="0" smtClean="0"/>
              <a:t>wybranej na Prezesa III kadencji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</p:spTree>
    <p:extLst>
      <p:ext uri="{BB962C8B-B14F-4D97-AF65-F5344CB8AC3E}">
        <p14:creationId xmlns:p14="http://schemas.microsoft.com/office/powerpoint/2010/main" val="160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6512" y="3789040"/>
            <a:ext cx="9180512" cy="11521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28 maja 2001 r.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 –lecie Samorządu Pielęgniarek i Położnych</a:t>
            </a:r>
            <a:br>
              <a:rPr kumimoji="0" lang="pl-PL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28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536" y="3645024"/>
            <a:ext cx="3672408" cy="23762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>W Rzeszowie w Sali teatru im. Wandy Siemaszkowej odbyło się uroczyste wręczenie odznaczeń dla osób, które w znacznym stopniu przyczyniły się do rozwoju samorządu 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968" y="3429000"/>
            <a:ext cx="3888432" cy="3193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4437112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27 października 2003 r.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w Sali kinowej byłego Urzędu Wojewódzkiego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w Krośnie odbył się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XV Okręgowy Zjazd Pielęgniarek i Położnych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4572" y="5085184"/>
            <a:ext cx="4979516" cy="15841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>Na zjeździe </a:t>
            </a:r>
            <a:r>
              <a:rPr lang="pl-PL" sz="2000" i="1" cap="none" smtClean="0"/>
              <a:t>wybrano Przewodniczącą </a:t>
            </a:r>
            <a:r>
              <a:rPr lang="pl-PL" sz="2000" i="1" cap="none" dirty="0" smtClean="0"/>
              <a:t>na IV kadencję Panią </a:t>
            </a:r>
            <a:r>
              <a:rPr lang="pl-PL" sz="2000" b="1" i="1" cap="none" dirty="0" smtClean="0"/>
              <a:t>Dagmarę </a:t>
            </a:r>
            <a:r>
              <a:rPr lang="pl-PL" sz="2000" b="1" i="1" cap="none" dirty="0" err="1" smtClean="0"/>
              <a:t>Sabik</a:t>
            </a:r>
            <a:r>
              <a:rPr lang="pl-PL" sz="2000" i="1" cap="none" dirty="0" smtClean="0"/>
              <a:t> i nowe składy osobowe do Organów Okręgowej Izby Pielęgniarek i Położnych w Krośnie</a:t>
            </a:r>
            <a:endParaRPr lang="pl-PL" sz="2000" b="1" i="1" cap="none" dirty="0" smtClean="0"/>
          </a:p>
          <a:p>
            <a:pPr algn="l"/>
            <a:endParaRPr lang="pl-PL" sz="2000" b="1" i="1" cap="none" dirty="0"/>
          </a:p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9917" y="4086200"/>
            <a:ext cx="1834411" cy="23020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17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564904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8-11 grudnia 2003 r.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IV Krajowy Zjazd Pielęgniarek i Położnych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1520" y="2852936"/>
            <a:ext cx="4176464" cy="23762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>Prezesem Naczelnej Rady </a:t>
            </a:r>
          </a:p>
          <a:p>
            <a:pPr algn="l"/>
            <a:r>
              <a:rPr lang="pl-PL" sz="2000" i="1" cap="none" dirty="0" smtClean="0"/>
              <a:t>Pielęgniarek i Położnych została wybrana Pani </a:t>
            </a:r>
            <a:r>
              <a:rPr lang="pl-PL" sz="2000" b="1" i="1" cap="none" dirty="0" smtClean="0"/>
              <a:t>Elżbieta Buczkowska  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04" y="3450203"/>
            <a:ext cx="1647825" cy="18859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82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24136" y="1340768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Wrzesień 2006 r. – uroczyste obchody </a:t>
            </a:r>
            <a:br>
              <a:rPr lang="pl-PL" sz="2800" b="1" i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sz="2800" b="1" i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XV – </a:t>
            </a:r>
            <a:r>
              <a:rPr lang="pl-PL" sz="2800" b="1" i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lecia</a:t>
            </a:r>
            <a:r>
              <a:rPr lang="pl-PL" sz="2800" b="1" i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powstania </a:t>
            </a:r>
            <a:br>
              <a:rPr lang="pl-PL" sz="2800" b="1" i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sz="2800" b="1" i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Samorządu Pielęgniarek i Położnych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42781"/>
            <a:ext cx="5571651" cy="39035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479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32" y="2492896"/>
            <a:ext cx="5051524" cy="2448272"/>
          </a:xfrm>
        </p:spPr>
        <p:txBody>
          <a:bodyPr/>
          <a:lstStyle/>
          <a:p>
            <a:r>
              <a:rPr lang="pl-PL" sz="2800" b="1" i="1" cap="none" dirty="0" smtClean="0"/>
              <a:t>19 kwietnia 1991 r.</a:t>
            </a:r>
            <a:br>
              <a:rPr lang="pl-PL" sz="2800" b="1" i="1" cap="none" dirty="0" smtClean="0"/>
            </a:br>
            <a:r>
              <a:rPr lang="pl-PL" sz="2800" i="1" cap="none" dirty="0" smtClean="0"/>
              <a:t>Sejm Rzeczypospolitej Polskiej przyjął </a:t>
            </a:r>
            <a:r>
              <a:rPr lang="pl-PL" sz="2800" b="1" i="1" cap="none" dirty="0" smtClean="0"/>
              <a:t>Ustawę o Samorządzie Pielęgniarek i Położnych</a:t>
            </a:r>
            <a:r>
              <a:rPr lang="pl-PL" sz="2800" i="1" cap="none" dirty="0" smtClean="0"/>
              <a:t> – </a:t>
            </a:r>
            <a:r>
              <a:rPr lang="pl-PL" sz="2800" i="1" cap="none" dirty="0" err="1" smtClean="0"/>
              <a:t>Dz.U</a:t>
            </a:r>
            <a:r>
              <a:rPr lang="pl-PL" sz="2800" i="1" cap="none" dirty="0" smtClean="0"/>
              <a:t>. 1991 nr 47 poz. 178</a:t>
            </a:r>
            <a:endParaRPr lang="pl-PL" sz="2800" i="1" cap="non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791" y="2204864"/>
            <a:ext cx="2498601" cy="3555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9512" y="5733256"/>
            <a:ext cx="5051524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i="1" cap="none" dirty="0" smtClean="0"/>
              <a:t>Ustawę podpisał Prezydent RP Lech Wałęsa</a:t>
            </a:r>
            <a:endParaRPr lang="pl-PL" sz="2800" i="1" cap="none" dirty="0"/>
          </a:p>
        </p:txBody>
      </p:sp>
    </p:spTree>
    <p:extLst>
      <p:ext uri="{BB962C8B-B14F-4D97-AF65-F5344CB8AC3E}">
        <p14:creationId xmlns:p14="http://schemas.microsoft.com/office/powerpoint/2010/main" val="166602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04664" y="1196752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Wrzesień 2006 r. – uroczyste obchody </a:t>
            </a:r>
            <a:br>
              <a:rPr lang="pl-PL" sz="2800" b="1" i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sz="2800" b="1" i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XV – </a:t>
            </a:r>
            <a:r>
              <a:rPr lang="pl-PL" sz="2800" b="1" i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lecia</a:t>
            </a:r>
            <a:r>
              <a:rPr lang="pl-PL" sz="2800" b="1" i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powstania </a:t>
            </a:r>
            <a:br>
              <a:rPr lang="pl-PL" sz="2800" b="1" i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pl-PL" sz="2800" b="1" i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Samorządu Pielęgniarek i Położnych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38" y="2348880"/>
            <a:ext cx="2806006" cy="40050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09000"/>
            <a:ext cx="5830342" cy="40848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13047"/>
            <a:ext cx="2806006" cy="40050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881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564904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26 października 2007 r.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XX Okręgowy Zjazd Sprawozdawczo Wyborczy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1520" y="3645024"/>
            <a:ext cx="4979516" cy="23762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>Przewodniczącą Okręgowej Rady </a:t>
            </a:r>
          </a:p>
          <a:p>
            <a:pPr algn="l"/>
            <a:r>
              <a:rPr lang="pl-PL" sz="2000" i="1" cap="none" dirty="0" smtClean="0"/>
              <a:t>Pielęgniarek i Położnych w Krośnie została Pani </a:t>
            </a:r>
            <a:r>
              <a:rPr lang="pl-PL" sz="2000" b="1" i="1" cap="none" dirty="0" smtClean="0"/>
              <a:t>Barbara </a:t>
            </a:r>
            <a:r>
              <a:rPr lang="pl-PL" sz="2000" b="1" i="1" cap="none" dirty="0" err="1" smtClean="0"/>
              <a:t>Błażejowska-Kopiczak</a:t>
            </a:r>
            <a:r>
              <a:rPr lang="pl-PL" sz="2000" b="1" i="1" cap="none" dirty="0" smtClean="0"/>
              <a:t> </a:t>
            </a:r>
          </a:p>
          <a:p>
            <a:pPr algn="l"/>
            <a:endParaRPr lang="pl-PL" sz="2000" b="1" i="1" cap="none" dirty="0"/>
          </a:p>
          <a:p>
            <a:pPr algn="l"/>
            <a:r>
              <a:rPr lang="pl-PL" sz="2000" b="1" i="1" cap="none" dirty="0" smtClean="0"/>
              <a:t> 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40" y="3412370"/>
            <a:ext cx="2215461" cy="29497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17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564904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3-5 grudnia 2007 r.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V Krajowy Zjazd Pielęgniarek i Położnych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1520" y="2852936"/>
            <a:ext cx="4176464" cy="23762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>Prezesem Naczelnej Rady </a:t>
            </a:r>
          </a:p>
          <a:p>
            <a:pPr algn="l"/>
            <a:r>
              <a:rPr lang="pl-PL" sz="2000" i="1" cap="none" dirty="0" smtClean="0"/>
              <a:t>Pielęgniarek i Położnych została wybrana Pani </a:t>
            </a:r>
            <a:r>
              <a:rPr lang="pl-PL" sz="2000" b="1" i="1" cap="none" dirty="0" smtClean="0"/>
              <a:t>Elżbieta Buczkowska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3" name="AutoShape 2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155575" y="-11953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307975" y="-10429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460375" y="-8905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Picture 2" descr="Znalezione obrazy dla zapytania el&amp;zdot;bieta buczkowsk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436" y="3429000"/>
            <a:ext cx="2174588" cy="26166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5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636912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XX-lecie Samorządu Pielęgniarek i Położnych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Iwonicz-Zdrój 8 kwietnia 2011 r. 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3" name="AutoShape 2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155575" y="-11953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307975" y="-10429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460375" y="-8905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3497436"/>
            <a:ext cx="3006375" cy="2963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3497436"/>
            <a:ext cx="2950223" cy="2963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5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636912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XX-lecie Samorządu Pielęgniarek i Położnych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Iwonicz-Zdrój 8 kwietnia 2011 r. 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3" name="AutoShape 2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155575" y="-11953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307975" y="-10429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460375" y="-8905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5" y="3288269"/>
            <a:ext cx="4883497" cy="32556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83" y="3152074"/>
            <a:ext cx="5292079" cy="35280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12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636912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XX-lecie Samorządu Pielęgniarek i Położnych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Iwonicz-Zdrój 8 kwietnia 2011 r. 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3" name="AutoShape 2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155575" y="-11953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307975" y="-10429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460375" y="-8905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1" y="3285356"/>
            <a:ext cx="4788024" cy="31920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/>
          <a:stretch/>
        </p:blipFill>
        <p:spPr>
          <a:xfrm>
            <a:off x="5652120" y="3142806"/>
            <a:ext cx="2795152" cy="34771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055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3028355"/>
            <a:ext cx="9180512" cy="1768797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1 września 2011 r. podpisano akt notarialny dotyczący zakupu siedziby Okręgowej Izby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Pielęgniarek i Położnych w Krośnie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/>
            </a:r>
            <a:br>
              <a:rPr lang="pl-PL" sz="2000" i="1" cap="none" dirty="0" smtClean="0"/>
            </a:br>
            <a:endParaRPr lang="pl-PL" sz="20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3" name="AutoShape 2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155575" y="-11953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307975" y="-10429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460375" y="-8905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33655"/>
            <a:ext cx="4032448" cy="30243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611560" y="3533655"/>
            <a:ext cx="3319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>
                <a:solidFill>
                  <a:srgbClr val="47534C"/>
                </a:solidFill>
                <a:latin typeface="+mj-lt"/>
              </a:rPr>
              <a:t>Prace remontowe związane </a:t>
            </a:r>
            <a:r>
              <a:rPr lang="pl-PL" sz="2000" i="1" dirty="0" smtClean="0">
                <a:solidFill>
                  <a:srgbClr val="47534C"/>
                </a:solidFill>
                <a:latin typeface="+mj-lt"/>
              </a:rPr>
              <a:t>            z </a:t>
            </a:r>
            <a:r>
              <a:rPr lang="pl-PL" sz="2000" i="1" dirty="0">
                <a:solidFill>
                  <a:srgbClr val="47534C"/>
                </a:solidFill>
                <a:latin typeface="+mj-lt"/>
              </a:rPr>
              <a:t>adaptacją </a:t>
            </a:r>
            <a:r>
              <a:rPr lang="pl-PL" sz="2000" i="1" dirty="0" smtClean="0">
                <a:solidFill>
                  <a:srgbClr val="47534C"/>
                </a:solidFill>
                <a:latin typeface="+mj-lt"/>
              </a:rPr>
              <a:t>pomieszczeń</a:t>
            </a:r>
            <a:endParaRPr lang="pl-PL" dirty="0">
              <a:solidFill>
                <a:srgbClr val="47534C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9" y="4321371"/>
            <a:ext cx="3063812" cy="22978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055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564904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6-8 grudnia 2011 r.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VI Krajowy Zjazd Pielęgniarek i Położnych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3" name="AutoShape 2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155575" y="-11953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307975" y="-10429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460375" y="-8905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2" descr="Znalezione obrazy dla zapytania dorota rogala-pawelczy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79074"/>
            <a:ext cx="1847850" cy="24669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520" y="3212976"/>
            <a:ext cx="4752528" cy="17281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>Prezesem Naczelnej Rady </a:t>
            </a:r>
          </a:p>
          <a:p>
            <a:pPr algn="l"/>
            <a:r>
              <a:rPr lang="pl-PL" sz="2000" i="1" cap="none" dirty="0" smtClean="0"/>
              <a:t>Pielęgniarek i Położnych została wybrana Pani </a:t>
            </a:r>
            <a:r>
              <a:rPr lang="pl-PL" sz="2000" b="1" i="1" cap="none" dirty="0" smtClean="0"/>
              <a:t>Grażyna Rogala-Pawelczyk</a:t>
            </a:r>
            <a:endParaRPr lang="pl-PL" sz="2800" i="1" cap="none" dirty="0"/>
          </a:p>
        </p:txBody>
      </p:sp>
    </p:spTree>
    <p:extLst>
      <p:ext uri="{BB962C8B-B14F-4D97-AF65-F5344CB8AC3E}">
        <p14:creationId xmlns:p14="http://schemas.microsoft.com/office/powerpoint/2010/main" val="15130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2090172"/>
            <a:ext cx="820891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i="1" dirty="0" smtClean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27 listopada 2015 </a:t>
            </a:r>
            <a:r>
              <a:rPr lang="pl-PL" sz="2800" b="1" i="1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r. </a:t>
            </a:r>
            <a:br>
              <a:rPr lang="pl-PL" sz="2800" b="1" i="1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</a:br>
            <a:r>
              <a:rPr lang="pl-PL" sz="2800" b="1" i="1" dirty="0" smtClean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 XXX Nadzwyczajny Okręgowy </a:t>
            </a:r>
            <a:r>
              <a:rPr lang="pl-PL" sz="2800" b="1" i="1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Zjazd Pielęgniarek i </a:t>
            </a:r>
            <a:r>
              <a:rPr lang="pl-PL" sz="2800" b="1" i="1" dirty="0" smtClean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Położnych w Krośnie</a:t>
            </a:r>
            <a:r>
              <a:rPr lang="pl-PL" sz="2800" b="1" i="1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/>
            </a:r>
            <a:br>
              <a:rPr lang="pl-PL" sz="2800" b="1" i="1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</a:br>
            <a:endParaRPr lang="pl-PL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512" y="4365104"/>
            <a:ext cx="4979516" cy="23762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>Przewodniczącą Okręgowej Rady </a:t>
            </a:r>
          </a:p>
          <a:p>
            <a:pPr algn="l"/>
            <a:r>
              <a:rPr lang="pl-PL" sz="2000" i="1" cap="none" dirty="0" smtClean="0"/>
              <a:t>Pielęgniarek i Położnych w Krośnie została Pani </a:t>
            </a:r>
            <a:r>
              <a:rPr lang="pl-PL" sz="2000" b="1" i="1" cap="none" dirty="0" smtClean="0"/>
              <a:t>Renata Michalska</a:t>
            </a:r>
          </a:p>
          <a:p>
            <a:pPr algn="l"/>
            <a:endParaRPr lang="pl-PL" sz="2000" b="1" i="1" cap="none" dirty="0"/>
          </a:p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112" y="3645024"/>
            <a:ext cx="2005127" cy="26773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126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564904"/>
            <a:ext cx="9180512" cy="115212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18-20 stycznia 2016 r.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VII Krajowy Zjazd Pielęgniarek i Położnych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3" name="AutoShape 2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155575" y="-11953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307975" y="-10429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Znalezione obrazy dla zapytania halina synakiewicz"/>
          <p:cNvSpPr>
            <a:spLocks noChangeAspect="1" noChangeArrowheads="1"/>
          </p:cNvSpPr>
          <p:nvPr/>
        </p:nvSpPr>
        <p:spPr bwMode="auto">
          <a:xfrm>
            <a:off x="460375" y="-890588"/>
            <a:ext cx="18288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0" y="2852936"/>
            <a:ext cx="4176464" cy="23762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>Prezesem Naczelnej Rady </a:t>
            </a:r>
          </a:p>
          <a:p>
            <a:pPr algn="l"/>
            <a:r>
              <a:rPr lang="pl-PL" sz="2000" i="1" cap="none" dirty="0" smtClean="0"/>
              <a:t>Pielęgniarek i Położnych została wybrana Pani </a:t>
            </a:r>
            <a:r>
              <a:rPr lang="pl-PL" sz="2000" b="1" i="1" cap="none" dirty="0" smtClean="0"/>
              <a:t>Zofia </a:t>
            </a:r>
            <a:r>
              <a:rPr lang="pl-PL" sz="2000" b="1" i="1" cap="none" dirty="0" err="1" smtClean="0"/>
              <a:t>Małas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84984"/>
            <a:ext cx="1867925" cy="28018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130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556792"/>
            <a:ext cx="8856984" cy="1800200"/>
          </a:xfrm>
        </p:spPr>
        <p:txBody>
          <a:bodyPr/>
          <a:lstStyle/>
          <a:p>
            <a:r>
              <a:rPr lang="pl-PL" sz="2800" b="1" i="1" cap="none" dirty="0" smtClean="0"/>
              <a:t>7 września 1991 r.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I Zjazd Delegatów Okręgowej Izby Pielęgniarek           i Położnych w Krośnie</a:t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0040" y="3248980"/>
            <a:ext cx="3563888" cy="27003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400" i="1" cap="none" dirty="0" smtClean="0"/>
              <a:t>Pierwszą Przewodniczącą </a:t>
            </a:r>
            <a:r>
              <a:rPr lang="pl-PL" sz="2400" i="1" cap="none" dirty="0"/>
              <a:t>Okręgowej Rady Pielęgniarek i Położnych </a:t>
            </a:r>
            <a:r>
              <a:rPr lang="pl-PL" sz="2400" i="1" cap="none" dirty="0" smtClean="0"/>
              <a:t> w </a:t>
            </a:r>
            <a:r>
              <a:rPr lang="pl-PL" sz="2400" i="1" cap="none" dirty="0"/>
              <a:t>Krośnie  została </a:t>
            </a:r>
            <a:endParaRPr lang="pl-PL" sz="2400" i="1" cap="none" dirty="0" smtClean="0"/>
          </a:p>
          <a:p>
            <a:r>
              <a:rPr lang="pl-PL" sz="2400" i="1" cap="none" dirty="0" smtClean="0"/>
              <a:t>Pani </a:t>
            </a:r>
            <a:r>
              <a:rPr lang="pl-PL" sz="2400" b="1" i="1" cap="none" dirty="0" smtClean="0"/>
              <a:t>Ewa Iwańczyk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51" y="3145058"/>
            <a:ext cx="4743100" cy="34795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928" y="3109430"/>
            <a:ext cx="4959123" cy="35111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7733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6456" y="3933799"/>
            <a:ext cx="7696200" cy="1295401"/>
          </a:xfrm>
        </p:spPr>
        <p:txBody>
          <a:bodyPr/>
          <a:lstStyle/>
          <a:p>
            <a:r>
              <a:rPr lang="pl-PL" dirty="0" smtClean="0"/>
              <a:t>Konferencje Organizowane na przestrzeni 25 - </a:t>
            </a:r>
            <a:r>
              <a:rPr lang="pl-PL" dirty="0" err="1" smtClean="0"/>
              <a:t>lecia</a:t>
            </a:r>
            <a:r>
              <a:rPr lang="pl-PL" dirty="0" smtClean="0"/>
              <a:t> działalności </a:t>
            </a:r>
            <a:r>
              <a:rPr lang="pl-PL" dirty="0" err="1" smtClean="0"/>
              <a:t>OIPiP</a:t>
            </a:r>
            <a:r>
              <a:rPr lang="pl-PL" dirty="0" smtClean="0"/>
              <a:t>              w Krośnie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475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99056"/>
            <a:ext cx="3552229" cy="53422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702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478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58" y="803143"/>
            <a:ext cx="6774650" cy="45039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9787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482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4704"/>
            <a:ext cx="7077269" cy="47051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195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19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36712"/>
            <a:ext cx="6774650" cy="45039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292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37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14734"/>
            <a:ext cx="6696744" cy="44521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05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1006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48680"/>
            <a:ext cx="6767945" cy="50759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2" descr="DSC01007"/>
          <p:cNvPicPr>
            <a:picLocks noRot="1" noChangeAspect="1" noMove="1" noResize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64704"/>
            <a:ext cx="6105872" cy="45794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90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1013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0688"/>
            <a:ext cx="6393904" cy="47954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416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3608" y="1268760"/>
            <a:ext cx="3079675" cy="41831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161" y="1136513"/>
            <a:ext cx="4551239" cy="44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07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87524" y="764703"/>
            <a:ext cx="3558155" cy="51659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68473"/>
            <a:ext cx="5475287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75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628800"/>
            <a:ext cx="8856984" cy="1800200"/>
          </a:xfrm>
        </p:spPr>
        <p:txBody>
          <a:bodyPr/>
          <a:lstStyle/>
          <a:p>
            <a:r>
              <a:rPr lang="pl-PL" sz="2800" b="1" i="1" cap="none" dirty="0" smtClean="0"/>
              <a:t>I siedziba Okręgowej Izby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Pielęgniarek i Położnych w Krośnie</a:t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0040" y="3951058"/>
            <a:ext cx="3563888" cy="135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400" i="1" cap="none" dirty="0" smtClean="0"/>
              <a:t>ul. Powstańców Warszawskich 3</a:t>
            </a:r>
          </a:p>
          <a:p>
            <a:r>
              <a:rPr lang="pl-PL" sz="2400" i="1" cap="none" dirty="0" smtClean="0"/>
              <a:t>38-400 Krosno 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3468"/>
            <a:ext cx="3315467" cy="2331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1044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48680"/>
            <a:ext cx="6678169" cy="50086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81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1058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2696"/>
            <a:ext cx="6588393" cy="49412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47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1065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20688"/>
            <a:ext cx="6681936" cy="50114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91" y="550695"/>
            <a:ext cx="8016875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4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003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20688"/>
            <a:ext cx="6678169" cy="50086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253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310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92696"/>
            <a:ext cx="6498617" cy="48739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496"/>
            <a:ext cx="81756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7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324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20688"/>
            <a:ext cx="6588393" cy="49412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922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377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7119"/>
            <a:ext cx="6897960" cy="51734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88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455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95563"/>
            <a:ext cx="3857468" cy="51432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17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482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688"/>
            <a:ext cx="6681936" cy="50114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8247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497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92696"/>
            <a:ext cx="6321896" cy="47414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427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484784"/>
            <a:ext cx="8856984" cy="1800200"/>
          </a:xfrm>
        </p:spPr>
        <p:txBody>
          <a:bodyPr/>
          <a:lstStyle/>
          <a:p>
            <a:r>
              <a:rPr lang="pl-PL" sz="2800" b="1" i="1" cap="none" dirty="0" smtClean="0"/>
              <a:t>Kolejne siedziby Okręgowej Izby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Pielęgniarek i Położnych w Krośnie</a:t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856" y="3140968"/>
            <a:ext cx="5339471" cy="32829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36512" y="4671138"/>
            <a:ext cx="3563888" cy="135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400" i="1" cap="none" dirty="0" smtClean="0"/>
              <a:t>ul. Pużaka 49</a:t>
            </a:r>
          </a:p>
          <a:p>
            <a:r>
              <a:rPr lang="pl-PL" sz="2400" i="1" cap="none" dirty="0" smtClean="0"/>
              <a:t>38-400 Krosno</a:t>
            </a:r>
          </a:p>
          <a:p>
            <a:endParaRPr lang="pl-PL" sz="2400" i="1" cap="none" dirty="0" smtClean="0"/>
          </a:p>
          <a:p>
            <a:r>
              <a:rPr lang="pl-PL" sz="2400" i="1" cap="none" dirty="0" smtClean="0"/>
              <a:t> 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73512"/>
            <a:ext cx="4498848" cy="30358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68" y="3273512"/>
            <a:ext cx="4498848" cy="30358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3053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508"/>
          <p:cNvPicPr>
            <a:picLocks noRot="1" noChangeAspect="1" noMove="1" noResize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648" y="727085"/>
            <a:ext cx="6678169" cy="42810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88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745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6393904" cy="47954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53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750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25277"/>
            <a:ext cx="6393904" cy="47954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622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759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84882"/>
            <a:ext cx="6393904" cy="47954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273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762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64704"/>
            <a:ext cx="6465912" cy="48494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660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795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64704"/>
            <a:ext cx="6588393" cy="49412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48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905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2696"/>
            <a:ext cx="6588393" cy="49412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288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908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92696"/>
            <a:ext cx="6393904" cy="47954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6941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924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6712"/>
            <a:ext cx="6498617" cy="48739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004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925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08720"/>
            <a:ext cx="6139512" cy="46046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82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484784"/>
            <a:ext cx="8856984" cy="1800200"/>
          </a:xfrm>
        </p:spPr>
        <p:txBody>
          <a:bodyPr/>
          <a:lstStyle/>
          <a:p>
            <a:r>
              <a:rPr lang="pl-PL" sz="2800" b="1" i="1" cap="none" dirty="0" smtClean="0"/>
              <a:t>Obecna siedziba Okręgowej Izby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Pielęgniarek i Położnych w Krośnie</a:t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3807042"/>
            <a:ext cx="3563888" cy="135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400" i="1" cap="none" dirty="0" smtClean="0"/>
              <a:t>ul. Bieszczadzka 5</a:t>
            </a:r>
          </a:p>
          <a:p>
            <a:r>
              <a:rPr lang="pl-PL" sz="2400" i="1" cap="none" dirty="0" smtClean="0"/>
              <a:t>38-400 Krosno</a:t>
            </a:r>
          </a:p>
          <a:p>
            <a:endParaRPr lang="pl-PL" sz="2400" i="1" cap="none" dirty="0" smtClean="0"/>
          </a:p>
          <a:p>
            <a:r>
              <a:rPr lang="pl-PL" sz="2400" i="1" cap="none" dirty="0" smtClean="0"/>
              <a:t> 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547" y="4449974"/>
            <a:ext cx="4109453" cy="18185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/>
          <a:stretch/>
        </p:blipFill>
        <p:spPr>
          <a:xfrm>
            <a:off x="5508104" y="3073773"/>
            <a:ext cx="2662941" cy="31947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60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927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64704"/>
            <a:ext cx="6498617" cy="48739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552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931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36712"/>
            <a:ext cx="6321896" cy="47414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96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934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6712"/>
            <a:ext cx="6498617" cy="48739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93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0942"/>
          <p:cNvPicPr>
            <a:picLocks noRot="1" noChangeAspect="1" noMove="1" noResize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64704"/>
            <a:ext cx="6609928" cy="49574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572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031132" y="0"/>
            <a:ext cx="8112868" cy="6858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41551" y="1208941"/>
            <a:ext cx="9036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72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anose="03010101010201010101" pitchFamily="66" charset="0"/>
              </a:rPr>
              <a:t>XXV – lecie </a:t>
            </a:r>
          </a:p>
          <a:p>
            <a:r>
              <a:rPr sz="72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anose="03010101010201010101" pitchFamily="66" charset="0"/>
              </a:rPr>
              <a:t>Samorządu Zawodowego </a:t>
            </a:r>
          </a:p>
          <a:p>
            <a:r>
              <a:rPr sz="72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anose="03010101010201010101" pitchFamily="66" charset="0"/>
              </a:rPr>
              <a:t>Pielęgniarek i Położnych</a:t>
            </a:r>
          </a:p>
          <a:p>
            <a:r>
              <a:rPr sz="72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anose="03010101010201010101" pitchFamily="66" charset="0"/>
              </a:rPr>
              <a:t>w Krośnie</a:t>
            </a:r>
            <a:endParaRPr sz="72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8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/>
      </p:transition>
    </mc:Choice>
    <mc:Fallback xmlns="">
      <p:transition spd="slow">
        <p:randomBa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924944"/>
            <a:ext cx="7128792" cy="1152128"/>
          </a:xfrm>
        </p:spPr>
        <p:txBody>
          <a:bodyPr/>
          <a:lstStyle/>
          <a:p>
            <a:r>
              <a:rPr lang="pl-PL" sz="2800" b="1" i="1" cap="none" dirty="0" smtClean="0"/>
              <a:t>5-6 listopada 1991 r.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I Krajowy Zjazd Pielęgniarek i Położnych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80528" y="2798930"/>
            <a:ext cx="7813909" cy="135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1800" i="1" cap="none" dirty="0" smtClean="0"/>
              <a:t>Miejscem obrad była Sala Koncertowa  Pałacu Kultury i Nauki w Warszawie 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4098" name="Picture 2" descr="Znalezione obrazy dla zapytania zjazd pielegniarek i poloznych 199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1243449" cy="16158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rszula Krzy&amp;zdot;anowska - &amp;Lstrok;agowska, prezes I kadencji Rady Piel&amp;eogon;gniarek i Po&amp;lstrok;o&amp;zdot;nych w Warszawi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3965003"/>
            <a:ext cx="2275047" cy="24883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28588" y="4221088"/>
            <a:ext cx="4259436" cy="135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>Pierwszą Prezes Naczelnej Rady Pielęgniarek i Położnych została Pani </a:t>
            </a:r>
            <a:r>
              <a:rPr lang="pl-PL" sz="2000" b="1" i="1" cap="none" dirty="0" smtClean="0"/>
              <a:t>Urszula Krzyżanowska-Łagowska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</p:spTree>
    <p:extLst>
      <p:ext uri="{BB962C8B-B14F-4D97-AF65-F5344CB8AC3E}">
        <p14:creationId xmlns:p14="http://schemas.microsoft.com/office/powerpoint/2010/main" val="12433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204864"/>
            <a:ext cx="4680520" cy="187220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I kwartał 1992 r.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80528" y="1916832"/>
            <a:ext cx="7813909" cy="22322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8588" y="3789040"/>
            <a:ext cx="4702448" cy="135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000" i="1" cap="none" dirty="0" smtClean="0"/>
              <a:t>Wydanie </a:t>
            </a:r>
            <a:r>
              <a:rPr lang="pl-PL" sz="2000" i="1" cap="none" dirty="0"/>
              <a:t>p</a:t>
            </a:r>
            <a:r>
              <a:rPr lang="pl-PL" sz="2000" i="1" cap="none" dirty="0" smtClean="0"/>
              <a:t>ierwszego numeru Biuletynu Informacyjnego Okręgowej Izby Pielęgniarek i Położnych w Krośnie</a:t>
            </a: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5601" y="2272232"/>
            <a:ext cx="2589507" cy="3667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1936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204864"/>
            <a:ext cx="8424936" cy="1872208"/>
          </a:xfrm>
        </p:spPr>
        <p:txBody>
          <a:bodyPr/>
          <a:lstStyle/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26 lutego 1993 r.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III Okręgowy Zjazd Pielęgniarek i Położnych 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w Krośnie</a:t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5229200"/>
            <a:ext cx="5051524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i="1" cap="none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80528" y="1916832"/>
            <a:ext cx="7813909" cy="22322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8588" y="3789040"/>
            <a:ext cx="4702448" cy="135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i="1" cap="none" dirty="0" smtClean="0"/>
              <a:t/>
            </a:r>
            <a:br>
              <a:rPr lang="pl-PL" sz="2800" b="1" i="1" cap="none" dirty="0" smtClean="0"/>
            </a:br>
            <a:r>
              <a:rPr lang="pl-PL" sz="2800" b="1" i="1" cap="none" dirty="0" smtClean="0"/>
              <a:t>DWA ZDJECIA</a:t>
            </a:r>
            <a:br>
              <a:rPr lang="pl-PL" sz="2800" b="1" i="1" cap="none" dirty="0" smtClean="0"/>
            </a:br>
            <a:endParaRPr lang="pl-PL" sz="2800" i="1" cap="none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3253790"/>
            <a:ext cx="4179657" cy="32141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02" y="3253790"/>
            <a:ext cx="4540894" cy="31995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1936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QLnjpDmemWvdkPv8CNhL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4nqtrpMJHznzW6iQWuGbY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teka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te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te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0</TotalTime>
  <Words>1015</Words>
  <Application>Microsoft Office PowerPoint</Application>
  <PresentationFormat>Pokaz na ekranie (4:3)</PresentationFormat>
  <Paragraphs>159</Paragraphs>
  <Slides>64</Slides>
  <Notes>27</Notes>
  <HiddenSlides>0</HiddenSlides>
  <MMClips>1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64</vt:i4>
      </vt:variant>
    </vt:vector>
  </HeadingPairs>
  <TitlesOfParts>
    <vt:vector size="66" baseType="lpstr">
      <vt:lpstr>Apteka</vt:lpstr>
      <vt:lpstr>Motyw pakietu Office</vt:lpstr>
      <vt:lpstr>XXV – lecie Samorządu Pielęgniarek i Położnych  w Krośnie</vt:lpstr>
      <vt:lpstr>19 kwietnia 1991 r. Sejm Rzeczypospolitej Polskiej przyjął Ustawę o Samorządzie Pielęgniarek i Położnych – Dz.U. 1991 nr 47 poz. 178</vt:lpstr>
      <vt:lpstr>7 września 1991 r. I Zjazd Delegatów Okręgowej Izby Pielęgniarek           i Położnych w Krośnie </vt:lpstr>
      <vt:lpstr>I siedziba Okręgowej Izby  Pielęgniarek i Położnych w Krośnie </vt:lpstr>
      <vt:lpstr>Kolejne siedziby Okręgowej Izby  Pielęgniarek i Położnych w Krośnie </vt:lpstr>
      <vt:lpstr>Obecna siedziba Okręgowej Izby  Pielęgniarek i Położnych w Krośnie </vt:lpstr>
      <vt:lpstr>5-6 listopada 1991 r.  I Krajowy Zjazd Pielęgniarek i Położnych  </vt:lpstr>
      <vt:lpstr> I kwartał 1992 r.  </vt:lpstr>
      <vt:lpstr> 26 lutego 1993 r. III Okręgowy Zjazd Pielęgniarek i Położnych  w Krośnie  </vt:lpstr>
      <vt:lpstr> 7 kwietnia 1994 r.  Poseł Krystyna Sienkiewicz  na posiedzeniu Sejmu przedstawiła projekt  Ustawy o zawodach pielęgniarki  i położnej  </vt:lpstr>
      <vt:lpstr> 2-4 grudnia 1995 r.  II Krajowy Zjazd Pielęgniarek i Położnych  </vt:lpstr>
      <vt:lpstr> 2-4 grudnia 1995 r.  II Krajowy Zjazd Pielęgniarek i Położnych - przyjęcie Kodeksu Etyki Zawodowej </vt:lpstr>
      <vt:lpstr> 25 marca 1996 r.  VI Okręgowy Zjazd Pielęgniarek i Położnych 22 października 1999 r.  X Okręgowy Zjazd Pielęgniarek i Położnych    </vt:lpstr>
      <vt:lpstr> Wrzesień 1999 r.  Podjecie uchwały w sprawie  zawiązania               spółki z o.o. pod nazwą „Ośrodek Kształcenia  Podyplomowego Pielęgniarek i Położnych”  </vt:lpstr>
      <vt:lpstr> 6-8 grudnia 1999 r.  III Krajowy Zjazd Pielęgniarek i Położnych                    w Warszawie  </vt:lpstr>
      <vt:lpstr>Prezentacja programu PowerPoint</vt:lpstr>
      <vt:lpstr> 27 października 2003 r.  w Sali kinowej byłego Urzędu Wojewódzkiego  w Krośnie odbył się  XV Okręgowy Zjazd Pielęgniarek i Położnych    </vt:lpstr>
      <vt:lpstr> 8-11 grudnia 2003 r.  IV Krajowy Zjazd Pielęgniarek i Położnych   </vt:lpstr>
      <vt:lpstr> Wrzesień 2006 r. – uroczyste obchody  XV – lecia powstania  Samorządu Pielęgniarek i Położnych  </vt:lpstr>
      <vt:lpstr> Wrzesień 2006 r. – uroczyste obchody  XV – lecia powstania  Samorządu Pielęgniarek i Położnych  </vt:lpstr>
      <vt:lpstr> 26 października 2007 r.  XX Okręgowy Zjazd Sprawozdawczo Wyborczy  </vt:lpstr>
      <vt:lpstr> 3-5 grudnia 2007 r.  V Krajowy Zjazd Pielęgniarek i Położnych   </vt:lpstr>
      <vt:lpstr>    XX-lecie Samorządu Pielęgniarek i Położnych Iwonicz-Zdrój 8 kwietnia 2011 r.    </vt:lpstr>
      <vt:lpstr>    XX-lecie Samorządu Pielęgniarek i Położnych Iwonicz-Zdrój 8 kwietnia 2011 r.    </vt:lpstr>
      <vt:lpstr>    XX-lecie Samorządu Pielęgniarek i Położnych Iwonicz-Zdrój 8 kwietnia 2011 r.    </vt:lpstr>
      <vt:lpstr>    1 września 2011 r. podpisano akt notarialny dotyczący zakupu siedziby Okręgowej Izby  Pielęgniarek i Położnych w Krośnie    </vt:lpstr>
      <vt:lpstr>     6-8 grudnia 2011 r. VI Krajowy Zjazd Pielęgniarek i Położnych   </vt:lpstr>
      <vt:lpstr>Prezentacja programu PowerPoint</vt:lpstr>
      <vt:lpstr> 18-20 stycznia 2016 r. VII Krajowy Zjazd Pielęgniarek i Położnych   </vt:lpstr>
      <vt:lpstr>Konferencje Organizowane na przestrzeni 25 - lecia działalności OIPiP              w Krośnie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2016-09-28T06:18:17Z</dcterms:created>
  <dcterms:modified xsi:type="dcterms:W3CDTF">2016-10-06T16:48:21Z</dcterms:modified>
</cp:coreProperties>
</file>